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87" r:id="rId4"/>
    <p:sldId id="298" r:id="rId5"/>
    <p:sldId id="261" r:id="rId6"/>
    <p:sldId id="262" r:id="rId7"/>
    <p:sldId id="300" r:id="rId8"/>
    <p:sldId id="301" r:id="rId9"/>
    <p:sldId id="296" r:id="rId10"/>
    <p:sldId id="297" r:id="rId11"/>
  </p:sldIdLst>
  <p:sldSz cx="9144000" cy="5143500" type="screen16x9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156" d="100"/>
          <a:sy n="156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7CD7-BD45-45DE-B31C-1982498483D8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BB05-C644-470D-9B6F-D6AAF18E8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B72A-ADA2-4E74-8220-564C6B8BEBF3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68F9-2DF6-45D5-BBA8-C3284050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F458-A43E-450B-A6CC-6F6E70635E6E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B5E2-F26F-4E44-9AF9-5971D2BE8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A2FC-5B31-40E3-82F5-E30D2E0B3E82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1259-FA71-4915-8489-EB926C93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FDB4-E4FC-4BF4-8FF8-4525FFC060AD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C7C-8320-4376-8E0E-056B86D9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A7F8-8C3F-4C79-90E9-E5592F8022F0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FDE9-11BC-4F11-B92D-B86F9641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7B9C-C63F-43DC-8002-6DBBFB91F838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9E1C-C234-42D0-81CC-AF178A388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2A32-F61D-4088-8279-D31BBD8A342F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A83A-0684-47E1-B095-D5DB357E5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244E-B99A-4DF2-ABA7-805B2AD3A230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9AEF-3CF9-493D-8CFC-D9A2AEF4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1716-B1B3-4CB8-9696-9950A85CB75C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5583-C737-4697-BEAC-4625922D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033E-81A2-4C78-9DB1-149998AE28FE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182C-9EE5-4F50-AFF8-EA3D0A06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BFD0C-5D95-4BF3-A12F-2CF25FD9E7EC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C583E-FF65-4C6D-AABA-680245696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9562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8" descr="System Identyfikacji PL - RU_2016_RU_FINAL_12 2017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9" y="4245769"/>
            <a:ext cx="7705725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2211710"/>
            <a:ext cx="9145400" cy="1728192"/>
          </a:xfrm>
        </p:spPr>
        <p:txBody>
          <a:bodyPr>
            <a:noAutofit/>
          </a:bodyPr>
          <a:lstStyle/>
          <a:p>
            <a:r>
              <a:rPr lang="ru-RU" sz="2800" b="1" cap="all" dirty="0"/>
              <a:t>Сохранение и устойчивое использование водных рекреационных объектов в приграничных городах в Кентшине и </a:t>
            </a:r>
            <a:r>
              <a:rPr lang="ru-RU" sz="2800" b="1" cap="all" dirty="0" smtClean="0"/>
              <a:t>Калининграде</a:t>
            </a:r>
            <a:br>
              <a:rPr lang="ru-RU" sz="2800" b="1" cap="all" dirty="0" smtClean="0"/>
            </a:br>
            <a:r>
              <a:rPr lang="en-US" sz="2800" b="1" cap="all" dirty="0"/>
              <a:t> </a:t>
            </a:r>
            <a:r>
              <a:rPr lang="en-US" sz="2000" b="1" cap="all" dirty="0"/>
              <a:t>WATERPROTECT PR/1/073/2018</a:t>
            </a:r>
            <a:endParaRPr lang="ru-RU" sz="2000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2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lgd.ru/activity/economy/activity/logo_ketrzy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929"/>
            <a:ext cx="1487784" cy="10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b Kaliningrad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74282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aterprotect-ketrzyn-kaliningrad.eu/wp-content/uploads/2020/12/119549693_115585016952867_1713129494020673443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34" y="1"/>
            <a:ext cx="3307866" cy="22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57188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91829"/>
            <a:ext cx="8229600" cy="219789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endParaRPr lang="ru-RU" sz="900" b="1" u="sng" smtClean="0"/>
          </a:p>
          <a:p>
            <a:pPr marL="0" indent="0" algn="ctr">
              <a:buFont typeface="Arial" charset="0"/>
              <a:buNone/>
            </a:pPr>
            <a:r>
              <a:rPr lang="ru-RU" sz="2800" smtClean="0"/>
              <a:t>Проект реализуется в рамках </a:t>
            </a:r>
          </a:p>
          <a:p>
            <a:pPr marL="0" indent="0" algn="ctr">
              <a:buFont typeface="Arial" charset="0"/>
              <a:buNone/>
            </a:pPr>
            <a:r>
              <a:rPr lang="ru-RU" sz="2800" smtClean="0"/>
              <a:t>Программы приграничного сотрудничества </a:t>
            </a:r>
          </a:p>
          <a:p>
            <a:pPr marL="0" indent="0" algn="ctr">
              <a:buFont typeface="Arial" charset="0"/>
              <a:buNone/>
            </a:pPr>
            <a:r>
              <a:rPr lang="ru-RU" sz="2800" smtClean="0"/>
              <a:t>Россия-Польша 2014-2020 </a:t>
            </a:r>
          </a:p>
          <a:p>
            <a:pPr marL="0" indent="0" algn="ctr">
              <a:buFont typeface="Arial" charset="0"/>
              <a:buNone/>
            </a:pPr>
            <a:r>
              <a:rPr lang="ru-RU" sz="2800" smtClean="0"/>
              <a:t>при финансовой поддержке Европейского Союза и Российской Федерации</a:t>
            </a:r>
          </a:p>
        </p:txBody>
      </p:sp>
      <p:pic>
        <p:nvPicPr>
          <p:cNvPr id="2970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9" descr="System Identyfikacji PL - RU_2016_RU_FINAL_12 2017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195263"/>
            <a:ext cx="7205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17500" y="357188"/>
            <a:ext cx="8610600" cy="35409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Проект № </a:t>
            </a:r>
            <a:r>
              <a:rPr lang="en-US" sz="2000" b="1" dirty="0">
                <a:solidFill>
                  <a:schemeClr val="tx1"/>
                </a:solidFill>
              </a:rPr>
              <a:t>PR/1/073/2018</a:t>
            </a:r>
            <a:endParaRPr lang="ru-RU" sz="2100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Ведущий </a:t>
            </a:r>
            <a:r>
              <a:rPr lang="ru-RU" sz="1800" b="1" dirty="0">
                <a:solidFill>
                  <a:schemeClr val="tx1"/>
                </a:solidFill>
              </a:rPr>
              <a:t>Бенефициар: </a:t>
            </a:r>
            <a:r>
              <a:rPr lang="ru-RU" sz="1800" dirty="0">
                <a:solidFill>
                  <a:schemeClr val="tx1"/>
                </a:solidFill>
              </a:rPr>
              <a:t>муниципалитет города Кентшин</a:t>
            </a:r>
            <a:endParaRPr lang="ru-RU" sz="18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</a:rPr>
              <a:t>Бенефициар 1: </a:t>
            </a:r>
            <a:r>
              <a:rPr lang="ru-RU" sz="1800" dirty="0">
                <a:solidFill>
                  <a:schemeClr val="tx1"/>
                </a:solidFill>
              </a:rPr>
              <a:t>администрация городского округа «Город Калининград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Срок реализации проекта: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август 2020 – июль 2022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Бюджет проекта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</a:rPr>
              <a:t>1 986 495,48 </a:t>
            </a:r>
            <a:r>
              <a:rPr lang="ru-RU" sz="1800" dirty="0" smtClean="0">
                <a:solidFill>
                  <a:schemeClr val="tx1"/>
                </a:solidFill>
              </a:rPr>
              <a:t>евро, в том числе: </a:t>
            </a:r>
            <a:endParaRPr lang="ru-RU" sz="18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</a:rPr>
              <a:t>Муниципалитет города Кентшин - 1 045 124,06 евро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</a:rPr>
              <a:t>Администрация городского округа «Город Калининград» - 941 371,46 </a:t>
            </a:r>
            <a:r>
              <a:rPr lang="ru-RU" sz="1800" dirty="0" smtClean="0">
                <a:solidFill>
                  <a:schemeClr val="tx1"/>
                </a:solidFill>
              </a:rPr>
              <a:t>евро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</a:rPr>
              <a:t>Софинансирование </a:t>
            </a:r>
            <a:r>
              <a:rPr lang="ru-RU" sz="1800" dirty="0">
                <a:solidFill>
                  <a:schemeClr val="tx1"/>
                </a:solidFill>
              </a:rPr>
              <a:t>Программы - 90%, 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</a:rPr>
              <a:t>Собственный вклад участников - 10%.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638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1638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468313" y="31752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68313" y="4278720"/>
            <a:ext cx="378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200">
                <a:latin typeface="Calibri Light" pitchFamily="34" charset="0"/>
                <a:ea typeface="Calibri" pitchFamily="34" charset="0"/>
                <a:cs typeface="Calibri Light" pitchFamily="34" charset="0"/>
              </a:rPr>
              <a:t>     </a:t>
            </a:r>
            <a:r>
              <a:rPr lang="ru-RU" altLang="ru-RU" sz="600">
                <a:latin typeface="Calibri" pitchFamily="34" charset="0"/>
                <a:ea typeface="Calibri" pitchFamily="34" charset="0"/>
                <a:cs typeface="Calibri Light" pitchFamily="34" charset="0"/>
              </a:rPr>
              <a:t> </a:t>
            </a:r>
            <a:endParaRPr lang="ru-RU" altLang="ru-RU">
              <a:ea typeface="Calibri" pitchFamily="34" charset="0"/>
              <a:cs typeface="Calibri Light" pitchFamily="34" charset="0"/>
            </a:endParaRPr>
          </a:p>
        </p:txBody>
      </p:sp>
      <p:pic>
        <p:nvPicPr>
          <p:cNvPr id="11" name="Picture 6" descr="https://www.klgd.ru/activity/economy/activity/logo_ketrzy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28" y="3526377"/>
            <a:ext cx="1487784" cy="10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erb Kaliningra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35856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9512" y="485776"/>
            <a:ext cx="8832235" cy="16860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Проект № </a:t>
            </a:r>
            <a:r>
              <a:rPr lang="en-US" sz="2400" b="1" dirty="0">
                <a:solidFill>
                  <a:schemeClr val="tx1"/>
                </a:solidFill>
              </a:rPr>
              <a:t>PR/1/073/2018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Основная цель проекта </a:t>
            </a:r>
            <a:r>
              <a:rPr lang="ru-RU" sz="2000" dirty="0" smtClean="0">
                <a:solidFill>
                  <a:schemeClr val="tx1"/>
                </a:solidFill>
              </a:rPr>
              <a:t>– сохранение чистоты водоемов. </a:t>
            </a:r>
          </a:p>
          <a:p>
            <a:pPr algn="just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Прочие </a:t>
            </a:r>
            <a:r>
              <a:rPr lang="ru-RU" sz="1800" b="1" dirty="0">
                <a:solidFill>
                  <a:schemeClr val="tx1"/>
                </a:solidFill>
              </a:rPr>
              <a:t>цели включают в себя:</a:t>
            </a:r>
            <a:r>
              <a:rPr lang="ru-RU" sz="1800" dirty="0">
                <a:solidFill>
                  <a:schemeClr val="tx1"/>
                </a:solidFill>
              </a:rPr>
              <a:t> улучшение инфраструктуры системы дождевой канализации и гидротехнической инфраструктуры, очистку водоемов и озеленение в рекреационных целях, развитие сотрудничества в приграничной зоне в области сохранения водоемов и их использования в целях социально-экономического развития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4338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68313" y="31752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468313" y="4278720"/>
            <a:ext cx="378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200">
                <a:latin typeface="Calibri Light" pitchFamily="34" charset="0"/>
                <a:ea typeface="Calibri" pitchFamily="34" charset="0"/>
                <a:cs typeface="Calibri Light" pitchFamily="34" charset="0"/>
              </a:rPr>
              <a:t>     </a:t>
            </a:r>
            <a:r>
              <a:rPr lang="ru-RU" altLang="ru-RU" sz="600">
                <a:latin typeface="Calibri" pitchFamily="34" charset="0"/>
                <a:ea typeface="Calibri" pitchFamily="34" charset="0"/>
                <a:cs typeface="Calibri Light" pitchFamily="34" charset="0"/>
              </a:rPr>
              <a:t> </a:t>
            </a:r>
            <a:endParaRPr lang="ru-RU" altLang="ru-RU">
              <a:ea typeface="Calibri" pitchFamily="34" charset="0"/>
              <a:cs typeface="Calibri Light" pitchFamily="34" charset="0"/>
            </a:endParaRPr>
          </a:p>
        </p:txBody>
      </p:sp>
      <p:pic>
        <p:nvPicPr>
          <p:cNvPr id="1026" name="Picture 2" descr="http://waterprotect-ketrzyn-kaliningrad.eu/wp-content/uploads/2021/09/%D1%80.-%D0%93%D0%BE%D0%BB%D1%83%D0%B1%D0%B0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5624"/>
            <a:ext cx="4246941" cy="24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aterprotect-ketrzyn-kaliningrad.eu/wp-content/uploads/2020/12/119542079_115584810286221_23308177176459010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5624"/>
            <a:ext cx="4358216" cy="24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84214" y="951310"/>
            <a:ext cx="7775575" cy="362069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Менеджмент 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Продвижение и коммуникация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Реконструкция системы дождевой канализации и реновация дорожной инфраструктура вокруг </a:t>
            </a:r>
            <a:r>
              <a:rPr lang="ru-RU" sz="2000" dirty="0" err="1">
                <a:solidFill>
                  <a:schemeClr val="tx1"/>
                </a:solidFill>
              </a:rPr>
              <a:t>Кентшинского</a:t>
            </a:r>
            <a:r>
              <a:rPr lang="ru-RU" sz="2000" dirty="0">
                <a:solidFill>
                  <a:schemeClr val="tx1"/>
                </a:solidFill>
              </a:rPr>
              <a:t> озера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Разработка экологическая документации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Улучшение санитарного </a:t>
            </a:r>
            <a:r>
              <a:rPr lang="ru-RU" sz="2000" dirty="0" smtClean="0">
                <a:solidFill>
                  <a:schemeClr val="tx1"/>
                </a:solidFill>
              </a:rPr>
              <a:t>и экологического </a:t>
            </a:r>
            <a:r>
              <a:rPr lang="ru-RU" sz="2000" dirty="0">
                <a:solidFill>
                  <a:schemeClr val="tx1"/>
                </a:solidFill>
              </a:rPr>
              <a:t>состояния </a:t>
            </a:r>
            <a:r>
              <a:rPr lang="ru-RU" sz="2000" dirty="0" smtClean="0">
                <a:solidFill>
                  <a:schemeClr val="tx1"/>
                </a:solidFill>
              </a:rPr>
              <a:t>водных объектов в Калининграде 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Информационные и образовательные </a:t>
            </a:r>
            <a:r>
              <a:rPr lang="ru-RU" sz="2000" dirty="0" smtClean="0">
                <a:solidFill>
                  <a:schemeClr val="tx1"/>
                </a:solidFill>
              </a:rPr>
              <a:t>стенды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Экологические субботники в Калининграде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Организация двух конференций: открытие и закрытие проекта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Творческий конкурс на лучший экологический проект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0"/>
          <p:cNvSpPr>
            <a:spLocks noGrp="1"/>
          </p:cNvSpPr>
          <p:nvPr>
            <p:ph type="ctrTitle"/>
          </p:nvPr>
        </p:nvSpPr>
        <p:spPr>
          <a:xfrm>
            <a:off x="503239" y="195263"/>
            <a:ext cx="8137525" cy="527447"/>
          </a:xfrm>
        </p:spPr>
        <p:txBody>
          <a:bodyPr/>
          <a:lstStyle/>
          <a:p>
            <a:r>
              <a:rPr lang="ru-RU" sz="2400" b="1" smtClean="0"/>
              <a:t>ДЕЯТЕЛЬНОСТЬ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1945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15901" y="915566"/>
            <a:ext cx="8137525" cy="1012031"/>
          </a:xfrm>
        </p:spPr>
        <p:txBody>
          <a:bodyPr/>
          <a:lstStyle/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Реконструкция системы дождевой канализации и реновация улиц </a:t>
            </a:r>
            <a:r>
              <a:rPr lang="ru-RU" sz="1800" dirty="0" err="1">
                <a:solidFill>
                  <a:schemeClr val="tx1"/>
                </a:solidFill>
              </a:rPr>
              <a:t>Шпитальна</a:t>
            </a:r>
            <a:r>
              <a:rPr lang="ru-RU" sz="1800" dirty="0">
                <a:solidFill>
                  <a:schemeClr val="tx1"/>
                </a:solidFill>
              </a:rPr>
              <a:t>, Кайки, Костюшки и </a:t>
            </a:r>
            <a:r>
              <a:rPr lang="ru-RU" sz="1800" dirty="0" err="1" smtClean="0">
                <a:solidFill>
                  <a:schemeClr val="tx1"/>
                </a:solidFill>
              </a:rPr>
              <a:t>Асныка</a:t>
            </a:r>
            <a:r>
              <a:rPr lang="ru-RU" sz="1800" dirty="0" smtClean="0">
                <a:solidFill>
                  <a:schemeClr val="tx1"/>
                </a:solidFill>
              </a:rPr>
              <a:t> (работы завершены)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901" y="42862"/>
            <a:ext cx="4860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ДЕЯТЕЛЬНОСТЬ ПРОЕКТА</a:t>
            </a:r>
          </a:p>
          <a:p>
            <a:r>
              <a:rPr lang="ru-RU" sz="2000" b="1" dirty="0">
                <a:latin typeface="Calibri" pitchFamily="34" charset="0"/>
              </a:rPr>
              <a:t>ИНФРАСТРУКТУРНАЯ ЧАСТЬ ПРОЕКТА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dirty="0"/>
              <a:t>Муниципалитет города Кентшин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074" name="Picture 2" descr="http://waterprotect-ketrzyn-kaliningrad.eu/wp-content/uploads/2021/08/20210826_101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98201"/>
            <a:ext cx="3276363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aterprotect-ketrzyn-kaliningrad.eu/wp-content/uploads/2021/11/20211110_083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8201"/>
            <a:ext cx="3296133" cy="24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2048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251520" y="119063"/>
            <a:ext cx="85689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ДЕЯТЕЛЬНОСТЬ ПРОЕКТА</a:t>
            </a:r>
          </a:p>
          <a:p>
            <a:r>
              <a:rPr lang="ru-RU" sz="2000" b="1" dirty="0">
                <a:latin typeface="Calibri" pitchFamily="34" charset="0"/>
              </a:rPr>
              <a:t>ИНФРАСТРУКТУРНАЯ ЧАСТЬ ПРОЕКТА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dirty="0"/>
              <a:t>Администрация городского округа «Город Калининград</a:t>
            </a:r>
            <a:r>
              <a:rPr lang="ru-RU" sz="2000" dirty="0" smtClean="0"/>
              <a:t>»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  <p:sp>
        <p:nvSpPr>
          <p:cNvPr id="13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1520" y="912019"/>
            <a:ext cx="8065394" cy="10120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Реконструкция гидротехнических сооружений притока реки Голубой и создание рекреационной </a:t>
            </a:r>
            <a:r>
              <a:rPr lang="ru-RU" sz="1800" dirty="0" smtClean="0">
                <a:solidFill>
                  <a:schemeClr val="tx1"/>
                </a:solidFill>
              </a:rPr>
              <a:t>зоны (работы завершены)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aterprotect-ketrzyn-kaliningrad.eu/wp-content/uploads/2021/12/DSC_2184-1022x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1678"/>
            <a:ext cx="3672408" cy="24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Шарошина\Desktop\Статья для сайта проекта\DSC_2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1678"/>
            <a:ext cx="3235981" cy="2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2048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251520" y="119063"/>
            <a:ext cx="85689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ДЕЯТЕЛЬНОСТЬ ПРОЕКТА</a:t>
            </a:r>
          </a:p>
          <a:p>
            <a:r>
              <a:rPr lang="ru-RU" sz="2000" b="1" dirty="0">
                <a:latin typeface="Calibri" pitchFamily="34" charset="0"/>
              </a:rPr>
              <a:t>ИНФРАСТРУКТУРНАЯ ЧАСТЬ ПРОЕКТА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dirty="0"/>
              <a:t>Администрация городского округа «Город Калининград</a:t>
            </a:r>
            <a:r>
              <a:rPr lang="ru-RU" sz="2000" dirty="0" smtClean="0"/>
              <a:t>»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  <p:sp>
        <p:nvSpPr>
          <p:cNvPr id="13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1520" y="1203599"/>
            <a:ext cx="8280920" cy="808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Улучшение санитарно-экологического состояния </a:t>
            </a:r>
            <a:r>
              <a:rPr lang="ru-RU" sz="1800" dirty="0" smtClean="0">
                <a:solidFill>
                  <a:schemeClr val="tx1"/>
                </a:solidFill>
              </a:rPr>
              <a:t>озера </a:t>
            </a:r>
            <a:r>
              <a:rPr lang="ru-RU" sz="1800" dirty="0" smtClean="0">
                <a:solidFill>
                  <a:schemeClr val="tx1"/>
                </a:solidFill>
              </a:rPr>
              <a:t>Летнее (срок реализации работ – июль 2022 года)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Picture 4" descr="Czkałowsk z lotu ptaka - obwód kaliningradz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32" y="1851670"/>
            <a:ext cx="5987926" cy="29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19938" y="19050"/>
            <a:ext cx="2024062" cy="685800"/>
          </a:xfrm>
        </p:spPr>
      </p:pic>
      <p:pic>
        <p:nvPicPr>
          <p:cNvPr id="2048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251520" y="119063"/>
            <a:ext cx="8568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ДЕЯТЕЛЬНОСТЬ ПРОЕКТА</a:t>
            </a:r>
          </a:p>
          <a:p>
            <a:r>
              <a:rPr lang="ru-RU" sz="2000" dirty="0" smtClean="0"/>
              <a:t>Совместные мероприятия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3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280920" cy="808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Т</a:t>
            </a:r>
            <a:r>
              <a:rPr lang="ru-RU" sz="1800" dirty="0" smtClean="0">
                <a:solidFill>
                  <a:schemeClr val="tx1"/>
                </a:solidFill>
              </a:rPr>
              <a:t>ворческий </a:t>
            </a:r>
            <a:r>
              <a:rPr lang="ru-RU" sz="1800" dirty="0">
                <a:solidFill>
                  <a:schemeClr val="tx1"/>
                </a:solidFill>
              </a:rPr>
              <a:t>конкурс на лучший экологический проект среди обучающихся общеобразовательных учреждений города Калининграда и </a:t>
            </a:r>
            <a:r>
              <a:rPr lang="ru-RU" sz="1800" dirty="0" err="1">
                <a:solidFill>
                  <a:schemeClr val="tx1"/>
                </a:solidFill>
              </a:rPr>
              <a:t>Кентшина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Основная </a:t>
            </a:r>
            <a:r>
              <a:rPr lang="ru-RU" sz="1600" dirty="0">
                <a:solidFill>
                  <a:schemeClr val="tx1"/>
                </a:solidFill>
              </a:rPr>
              <a:t>тема Конкурса – влияние охраны окружающей среды на водные объекты. </a:t>
            </a:r>
          </a:p>
        </p:txBody>
      </p:sp>
      <p:pic>
        <p:nvPicPr>
          <p:cNvPr id="3074" name="Picture 2" descr="http://waterprotect-ketrzyn-kaliningrad.eu/wp-content/uploads/2021/10/IMG_20211026_080759-1024x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4171"/>
            <a:ext cx="3816423" cy="25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aterprotect-ketrzyn-kaliningrad.eu/wp-content/uploads/2021/10/konkurs1-1080x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19" y="2194170"/>
            <a:ext cx="4025134" cy="25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46088" y="94060"/>
            <a:ext cx="8229600" cy="857250"/>
          </a:xfrm>
        </p:spPr>
        <p:txBody>
          <a:bodyPr/>
          <a:lstStyle/>
          <a:p>
            <a:r>
              <a:rPr lang="ru-RU" sz="2800" smtClean="0"/>
              <a:t>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733426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endParaRPr lang="ru-RU" sz="900" b="1" u="sng" dirty="0" smtClean="0"/>
          </a:p>
          <a:p>
            <a:pPr marL="0" indent="0" algn="just">
              <a:buNone/>
            </a:pPr>
            <a:r>
              <a:rPr lang="ru-RU" sz="1800" b="1" u="sng" dirty="0" smtClean="0"/>
              <a:t>Главным результатом </a:t>
            </a:r>
            <a:r>
              <a:rPr lang="ru-RU" sz="1800" dirty="0" smtClean="0"/>
              <a:t>проекта станет реализация заявленных целей, направленных на создание инфраструктуры, способствующей </a:t>
            </a:r>
            <a:r>
              <a:rPr lang="ru-RU" sz="1800" dirty="0"/>
              <a:t>очистке воды, управлению водными ресурсами, предотвращению и сокращению загрязнения водных объектов</a:t>
            </a:r>
            <a:r>
              <a:rPr lang="ru-RU" sz="1800" dirty="0" smtClean="0"/>
              <a:t>. Для этого партнерами будут осуществлены как совместные мероприятия, так и индивидуальные работы.</a:t>
            </a:r>
          </a:p>
          <a:p>
            <a:pPr marL="0" indent="0" algn="just">
              <a:buFont typeface="Arial" charset="0"/>
              <a:buNone/>
            </a:pPr>
            <a:endParaRPr lang="ru-RU" sz="1800" dirty="0" smtClean="0"/>
          </a:p>
          <a:p>
            <a:pPr marL="0" indent="0" algn="just">
              <a:buFont typeface="Arial" charset="0"/>
              <a:buNone/>
            </a:pPr>
            <a:r>
              <a:rPr lang="ru-RU" sz="1800" dirty="0" smtClean="0"/>
              <a:t>Бенефициары проекта высоко ценят сложившиеся дружеские отношения, и понимают важность </a:t>
            </a:r>
            <a:r>
              <a:rPr lang="ru-RU" sz="1800" b="1" u="sng" dirty="0" smtClean="0"/>
              <a:t>поддержания и укрепления такого партнерства.</a:t>
            </a:r>
          </a:p>
          <a:p>
            <a:pPr marL="0" indent="0" algn="just">
              <a:buFont typeface="Arial" charset="0"/>
              <a:buNone/>
            </a:pPr>
            <a:endParaRPr lang="ru-RU" sz="1800" dirty="0" smtClean="0"/>
          </a:p>
          <a:p>
            <a:pPr marL="0" indent="0" algn="just">
              <a:buFont typeface="Arial" charset="0"/>
              <a:buNone/>
            </a:pPr>
            <a:r>
              <a:rPr lang="ru-RU" sz="1800" dirty="0" smtClean="0"/>
              <a:t>Партнеры несут </a:t>
            </a:r>
            <a:r>
              <a:rPr lang="ru-RU" sz="1800" b="1" u="sng" dirty="0" smtClean="0"/>
              <a:t>ответственность за поддержание и эксплуатацию результатов проекта. </a:t>
            </a:r>
            <a:endParaRPr lang="ru-RU" sz="1800" dirty="0" smtClean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626769"/>
            <a:ext cx="9144000" cy="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38" y="19050"/>
            <a:ext cx="2024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307</Words>
  <Application>Microsoft Office PowerPoint</Application>
  <PresentationFormat>Экран (16:9)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Сохранение и устойчивое использование водных рекреационных объектов в приграничных городах в Кентшине и Калининграде  WATERPROTECT PR/1/073/2018</vt:lpstr>
      <vt:lpstr>Презентация PowerPoint</vt:lpstr>
      <vt:lpstr>Презентация PowerPoint</vt:lpstr>
      <vt:lpstr>ДЕЯТЕЛЬНОСТЬ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TISC_1</dc:creator>
  <cp:lastModifiedBy>Шарошина Наталья Васильевна</cp:lastModifiedBy>
  <cp:revision>101</cp:revision>
  <cp:lastPrinted>2019-09-16T15:03:23Z</cp:lastPrinted>
  <dcterms:created xsi:type="dcterms:W3CDTF">2018-04-26T09:01:47Z</dcterms:created>
  <dcterms:modified xsi:type="dcterms:W3CDTF">2021-12-17T07:23:35Z</dcterms:modified>
</cp:coreProperties>
</file>